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4" r:id="rId5"/>
    <p:sldId id="259" r:id="rId6"/>
    <p:sldId id="265" r:id="rId7"/>
    <p:sldId id="261" r:id="rId8"/>
    <p:sldId id="260" r:id="rId9"/>
    <p:sldId id="262" r:id="rId10"/>
    <p:sldId id="263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9DF09D0-8C8E-42D8-9A34-7D481634C77E}" type="datetimeFigureOut">
              <a:rPr lang="pt-BR" smtClean="0"/>
              <a:t>24/04/2023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66783B8-10E5-4C28-B225-E88AA19AF0E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09D0-8C8E-42D8-9A34-7D481634C77E}" type="datetimeFigureOut">
              <a:rPr lang="pt-BR" smtClean="0"/>
              <a:t>24/04/2023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83B8-10E5-4C28-B225-E88AA19AF0E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09D0-8C8E-42D8-9A34-7D481634C77E}" type="datetimeFigureOut">
              <a:rPr lang="pt-BR" smtClean="0"/>
              <a:t>24/04/2023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83B8-10E5-4C28-B225-E88AA19AF0E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9DF09D0-8C8E-42D8-9A34-7D481634C77E}" type="datetimeFigureOut">
              <a:rPr lang="pt-BR" smtClean="0"/>
              <a:t>24/04/2023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66783B8-10E5-4C28-B225-E88AA19AF0EE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9DF09D0-8C8E-42D8-9A34-7D481634C77E}" type="datetimeFigureOut">
              <a:rPr lang="pt-BR" smtClean="0"/>
              <a:t>24/04/2023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66783B8-10E5-4C28-B225-E88AA19AF0E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09D0-8C8E-42D8-9A34-7D481634C77E}" type="datetimeFigureOut">
              <a:rPr lang="pt-BR" smtClean="0"/>
              <a:t>24/04/2023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83B8-10E5-4C28-B225-E88AA19AF0EE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09D0-8C8E-42D8-9A34-7D481634C77E}" type="datetimeFigureOut">
              <a:rPr lang="pt-BR" smtClean="0"/>
              <a:t>24/04/2023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83B8-10E5-4C28-B225-E88AA19AF0EE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DF09D0-8C8E-42D8-9A34-7D481634C77E}" type="datetimeFigureOut">
              <a:rPr lang="pt-BR" smtClean="0"/>
              <a:t>24/04/2023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6783B8-10E5-4C28-B225-E88AA19AF0E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F09D0-8C8E-42D8-9A34-7D481634C77E}" type="datetimeFigureOut">
              <a:rPr lang="pt-BR" smtClean="0"/>
              <a:t>24/04/2023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783B8-10E5-4C28-B225-E88AA19AF0E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9DF09D0-8C8E-42D8-9A34-7D481634C77E}" type="datetimeFigureOut">
              <a:rPr lang="pt-BR" smtClean="0"/>
              <a:t>24/04/2023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66783B8-10E5-4C28-B225-E88AA19AF0EE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DF09D0-8C8E-42D8-9A34-7D481634C77E}" type="datetimeFigureOut">
              <a:rPr lang="pt-BR" smtClean="0"/>
              <a:t>24/04/2023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66783B8-10E5-4C28-B225-E88AA19AF0EE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9DF09D0-8C8E-42D8-9A34-7D481634C77E}" type="datetimeFigureOut">
              <a:rPr lang="pt-BR" smtClean="0"/>
              <a:t>24/04/2023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66783B8-10E5-4C28-B225-E88AA19AF0E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979712" y="2996952"/>
            <a:ext cx="69847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Audiência do Conselho Municipal de </a:t>
            </a:r>
            <a:r>
              <a:rPr lang="pt-BR" sz="2800" b="1" dirty="0">
                <a:solidFill>
                  <a:schemeClr val="tx2">
                    <a:lumMod val="75000"/>
                  </a:schemeClr>
                </a:solidFill>
              </a:rPr>
              <a:t>Acompanhamento e Controle Social do </a:t>
            </a:r>
            <a:r>
              <a:rPr lang="pt-BR" sz="2800" b="1" dirty="0" err="1" smtClean="0">
                <a:solidFill>
                  <a:schemeClr val="tx2">
                    <a:lumMod val="75000"/>
                  </a:schemeClr>
                </a:solidFill>
              </a:rPr>
              <a:t>Fundeb</a:t>
            </a: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 – </a:t>
            </a: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1º </a:t>
            </a: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Trimestre </a:t>
            </a: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2023</a:t>
            </a:r>
            <a:endParaRPr lang="pt-BR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File:Saobentodosapucai brasa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250" y="636890"/>
            <a:ext cx="21717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935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67544" y="2204864"/>
            <a:ext cx="803296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tx2">
                    <a:lumMod val="75000"/>
                  </a:schemeClr>
                </a:solidFill>
              </a:rPr>
              <a:t>Prefeitura Municipal de São Bento do Sapucaí</a:t>
            </a:r>
          </a:p>
          <a:p>
            <a:pPr algn="ctr"/>
            <a:endParaRPr lang="pt-BR" sz="28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pt-BR" sz="2800" b="1" dirty="0">
                <a:solidFill>
                  <a:schemeClr val="tx2">
                    <a:lumMod val="75000"/>
                  </a:schemeClr>
                </a:solidFill>
              </a:rPr>
              <a:t>Departamento de Contabilidade</a:t>
            </a:r>
          </a:p>
        </p:txBody>
      </p:sp>
    </p:spTree>
    <p:extLst>
      <p:ext uri="{BB962C8B-B14F-4D97-AF65-F5344CB8AC3E}">
        <p14:creationId xmlns:p14="http://schemas.microsoft.com/office/powerpoint/2010/main" val="39276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899592" y="647110"/>
            <a:ext cx="21419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tx2">
                    <a:lumMod val="75000"/>
                  </a:schemeClr>
                </a:solidFill>
              </a:rPr>
              <a:t>O conselho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83330" y="1412777"/>
            <a:ext cx="666899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O Conselho de Acompanhamento e Controle Social do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</a:rPr>
              <a:t>Fundeb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tem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como função principal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a gestão dos recursos do </a:t>
            </a:r>
            <a:r>
              <a:rPr lang="pt-BR" dirty="0" err="1" smtClean="0">
                <a:solidFill>
                  <a:schemeClr val="accent1">
                    <a:lumMod val="75000"/>
                  </a:schemeClr>
                </a:solidFill>
              </a:rPr>
              <a:t>Fundeb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just"/>
            <a:endParaRPr lang="pt-BR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O conselho não é uma unidade administrativa do governo. Assim, sua ação deve ser independente e, ao mesmo tempo, harmônica com os órgãos da administração pública local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algn="just"/>
            <a:endParaRPr lang="pt-BR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É uma representação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social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 que pode apontar falhas ou irregularidades eventualmente cometidas, para que as autoridades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constituídas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adotem as providências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necessárias. Podem também, sugerir ações que contribuam com o desenvolvimento do ensino.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80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97215" y="537351"/>
            <a:ext cx="6912768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chemeClr val="tx2">
                    <a:lumMod val="75000"/>
                  </a:schemeClr>
                </a:solidFill>
              </a:rPr>
              <a:t>O </a:t>
            </a:r>
            <a:r>
              <a:rPr lang="pt-BR" sz="2800" b="1" dirty="0" err="1" smtClean="0">
                <a:solidFill>
                  <a:schemeClr val="tx2">
                    <a:lumMod val="75000"/>
                  </a:schemeClr>
                </a:solidFill>
              </a:rPr>
              <a:t>Fundeb</a:t>
            </a:r>
            <a:endParaRPr lang="pt-BR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pt-BR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O Fundo de Manutenção e Desenvolvimento da Educação Básica e de Valorização dos Profissionais da Educação (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</a:rPr>
              <a:t>Fundeb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atende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em âmbito municipal,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aos alunos matriculados na rede pública de ensino infantil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e fundamental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I (da creche ao 5º ano escolar). É regulamentado pela Lei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Nº 14.276,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de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27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de dezembro de 2021.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t-BR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O </a:t>
            </a:r>
            <a:r>
              <a:rPr lang="pt-BR" sz="2800" b="1" dirty="0">
                <a:solidFill>
                  <a:schemeClr val="tx2">
                    <a:lumMod val="75000"/>
                  </a:schemeClr>
                </a:solidFill>
              </a:rPr>
              <a:t>que </a:t>
            </a: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é</a:t>
            </a:r>
          </a:p>
          <a:p>
            <a:endParaRPr lang="pt-BR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É um Fundo Especial que serve como mecanismo de redistribuição de recursos destinados à Educação Básica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. Tem como objetivo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valorizar os professores e desenvolver e manter funcionando todas as etapas da Educação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Básica.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t-BR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pt-BR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38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611560" y="620688"/>
            <a:ext cx="4955203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O que pode pagar</a:t>
            </a:r>
          </a:p>
          <a:p>
            <a:endParaRPr lang="pt-BR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Principais despesas custeadas com o </a:t>
            </a:r>
            <a:r>
              <a:rPr lang="pt-BR" dirty="0" err="1" smtClean="0">
                <a:solidFill>
                  <a:schemeClr val="accent1">
                    <a:lumMod val="75000"/>
                  </a:schemeClr>
                </a:solidFill>
              </a:rPr>
              <a:t>Fundeb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Vencimentos e Encargos;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Auxílio Alimentação;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Auxílio Transporte;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Material de Consumo;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Serviços Pessoa Jurídica;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Obras e Instalações;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Equipamentos e Material Permanente.</a:t>
            </a:r>
          </a:p>
          <a:p>
            <a:pPr marL="285750" indent="-285750">
              <a:buFont typeface="Arial" pitchFamily="34" charset="0"/>
              <a:buChar char="•"/>
            </a:pP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BR" sz="2800" b="1" dirty="0">
                <a:solidFill>
                  <a:schemeClr val="tx2">
                    <a:lumMod val="75000"/>
                  </a:schemeClr>
                </a:solidFill>
              </a:rPr>
              <a:t>Não Pode</a:t>
            </a: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endParaRPr lang="pt-BR" sz="2800" b="1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Despesas com merenda escolar;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Aquisição de uniforme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;</a:t>
            </a:r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Despesas não relacionadas à educação.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410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51521" y="375046"/>
            <a:ext cx="806489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chemeClr val="tx2">
                    <a:lumMod val="75000"/>
                  </a:schemeClr>
                </a:solidFill>
              </a:rPr>
              <a:t>Receitas Base</a:t>
            </a:r>
          </a:p>
          <a:p>
            <a:endParaRPr lang="pt-BR" sz="28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A nível municipal, o Fundo é composto pela retenção na fonte de 20% de receitas transferidas ao município. As receitas base são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endParaRPr lang="pt-BR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Fundo de Participação dos Municípios - FPM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Imposto Territorial Rural - ITR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Imposto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sobre a propriedade de veículos automotores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– IPVA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Imposto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Sobre a Circulação de Bens e Serviços – ICMS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Imposto Sobre Produto Industrializado – IPI</a:t>
            </a:r>
          </a:p>
          <a:p>
            <a:endParaRPr lang="pt-BR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Após a retenção na fonte, esses valores seguem para o Fundo e são redistribuídos aos municípios, de acordo com o número de alunos matriculados no período.</a:t>
            </a:r>
          </a:p>
          <a:p>
            <a:endParaRPr lang="pt-BR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BR" dirty="0">
                <a:solidFill>
                  <a:srgbClr val="FF0000"/>
                </a:solidFill>
              </a:rPr>
              <a:t>Em São Bento estão regularmente matriculados na rede municipal, </a:t>
            </a:r>
            <a:r>
              <a:rPr lang="pt-BR" dirty="0" smtClean="0">
                <a:solidFill>
                  <a:srgbClr val="FF0000"/>
                </a:solidFill>
              </a:rPr>
              <a:t>582 alunos fundamental e 330 no infantil, totalizando 912 alunos.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59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67544" y="548680"/>
            <a:ext cx="828092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chemeClr val="tx2">
                    <a:lumMod val="75000"/>
                  </a:schemeClr>
                </a:solidFill>
              </a:rPr>
              <a:t>Estimativa da </a:t>
            </a: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Receita</a:t>
            </a:r>
          </a:p>
          <a:p>
            <a:endParaRPr lang="pt-BR" sz="28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Para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o Planejamento Orçamentário dos Gastos Anuais com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</a:rPr>
              <a:t>Fundeb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 é utilizada uma estimativa de valores previstos de arrecadação para o exercício. Essa estimativa é realizada pela Confederação Nacional dos Municípios –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CNM.</a:t>
            </a:r>
          </a:p>
          <a:p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Na Lei Orçamentária Anual 2023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 o município de São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Bento do Sapucaí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estima uma arrecadação de 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R$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6.365.000,00.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t-BR" dirty="0" smtClean="0"/>
          </a:p>
          <a:p>
            <a:r>
              <a:rPr lang="pt-BR" sz="2800" b="1" dirty="0">
                <a:solidFill>
                  <a:schemeClr val="tx2">
                    <a:lumMod val="75000"/>
                  </a:schemeClr>
                </a:solidFill>
              </a:rPr>
              <a:t>Despesa </a:t>
            </a: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Orçamentária</a:t>
            </a:r>
          </a:p>
          <a:p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As despesas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realizadas com os recursos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do </a:t>
            </a:r>
            <a:r>
              <a:rPr lang="pt-BR" dirty="0" err="1" smtClean="0">
                <a:solidFill>
                  <a:schemeClr val="accent1">
                    <a:lumMod val="75000"/>
                  </a:schemeClr>
                </a:solidFill>
              </a:rPr>
              <a:t>Fundeb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 são classificadas de acordo com as funções e </a:t>
            </a:r>
            <a:r>
              <a:rPr lang="pt-BR" dirty="0" err="1" smtClean="0">
                <a:solidFill>
                  <a:schemeClr val="accent1">
                    <a:lumMod val="75000"/>
                  </a:schemeClr>
                </a:solidFill>
              </a:rPr>
              <a:t>subfunções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 de governo constantes no Manual de Contabilidade Aplicada ao Setor Público, da seguinte forma:</a:t>
            </a:r>
          </a:p>
          <a:p>
            <a:endParaRPr lang="pt-BR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pt-BR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669065"/>
              </p:ext>
            </p:extLst>
          </p:nvPr>
        </p:nvGraphicFramePr>
        <p:xfrm>
          <a:off x="2231740" y="4877613"/>
          <a:ext cx="4752528" cy="76009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217846"/>
                <a:gridCol w="2534682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Função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Subfunção</a:t>
                      </a:r>
                      <a:endParaRPr lang="pt-BR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600" u="none" strike="noStrike" dirty="0">
                          <a:effectLst/>
                        </a:rPr>
                        <a:t>12 - Educação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361 - Ensino Fundamental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u="none" strike="noStrike" dirty="0">
                          <a:effectLst/>
                        </a:rPr>
                        <a:t>365 - Ensino Infantil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42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23528" y="332655"/>
            <a:ext cx="8136904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chemeClr val="tx2">
                    <a:lumMod val="75000"/>
                  </a:schemeClr>
                </a:solidFill>
              </a:rPr>
              <a:t>Regras de utilização dos </a:t>
            </a: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recursos</a:t>
            </a:r>
          </a:p>
          <a:p>
            <a:endParaRPr lang="pt-BR" sz="28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Para a receita 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base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s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ão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onsiderados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os valores recebidos do FUNDEB e o valor de remuneração financeira dos recursos recebidos.</a:t>
            </a:r>
          </a:p>
          <a:p>
            <a:endParaRPr lang="pt-BR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Para o cálculo de aplicação das despesas, os gastos são divididos em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</a:rPr>
              <a:t>Fundeb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 70 e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</a:rPr>
              <a:t>Fundeb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 30, onde:</a:t>
            </a:r>
          </a:p>
          <a:p>
            <a:endParaRPr lang="pt-BR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BR" dirty="0" err="1">
                <a:solidFill>
                  <a:schemeClr val="accent1">
                    <a:lumMod val="75000"/>
                  </a:schemeClr>
                </a:solidFill>
              </a:rPr>
              <a:t>Fundeb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 70 % - É fixado gasto mínimo de 70% dos recursos para pagamento de Vencimentos e Encargos dos profissionais da educação, de acordo com a Lei 14.276/2021</a:t>
            </a:r>
          </a:p>
          <a:p>
            <a:endParaRPr lang="pt-BR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BR" dirty="0" err="1">
                <a:solidFill>
                  <a:schemeClr val="accent1">
                    <a:lumMod val="75000"/>
                  </a:schemeClr>
                </a:solidFill>
              </a:rPr>
              <a:t>Fundeb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 30% - É fixado gasto máximo de 30% dos recursos em outras despesas da educação, tais como salários de outros servidores, material de consumo, equipamentos e serviços.</a:t>
            </a:r>
          </a:p>
          <a:p>
            <a:endParaRPr lang="pt-BR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É necessário o gasto anual mínimo de 90% do valor total recebido no exercício e o saldo remanescente deverá ser desembolsado até o final do 1º quadrimestre do exercício seguinte.</a:t>
            </a:r>
          </a:p>
        </p:txBody>
      </p:sp>
    </p:spTree>
    <p:extLst>
      <p:ext uri="{BB962C8B-B14F-4D97-AF65-F5344CB8AC3E}">
        <p14:creationId xmlns:p14="http://schemas.microsoft.com/office/powerpoint/2010/main" val="17975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76672"/>
            <a:ext cx="8597879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096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611560" y="765765"/>
            <a:ext cx="80228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solidFill>
                  <a:schemeClr val="tx2">
                    <a:lumMod val="75000"/>
                  </a:schemeClr>
                </a:solidFill>
              </a:rPr>
              <a:t>Orçamento Previsto x Atualizado x Executado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998457"/>
              </p:ext>
            </p:extLst>
          </p:nvPr>
        </p:nvGraphicFramePr>
        <p:xfrm>
          <a:off x="1619672" y="2132856"/>
          <a:ext cx="5832648" cy="3240362"/>
        </p:xfrm>
        <a:graphic>
          <a:graphicData uri="http://schemas.openxmlformats.org/drawingml/2006/table">
            <a:tbl>
              <a:tblPr/>
              <a:tblGrid>
                <a:gridCol w="2217371"/>
                <a:gridCol w="1108685"/>
                <a:gridCol w="1397907"/>
                <a:gridCol w="1108685"/>
              </a:tblGrid>
              <a:tr h="50667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Schoolbook"/>
                        </a:rPr>
                        <a:t>PREVISÃO INICIAL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>
                          <a:solidFill>
                            <a:srgbClr val="FFFFFF"/>
                          </a:solidFill>
                          <a:effectLst/>
                          <a:latin typeface="Century Schoolbook"/>
                        </a:rPr>
                        <a:t>PREVISÃO ATUALIZADA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1" i="0" u="none" strike="noStrike">
                          <a:solidFill>
                            <a:srgbClr val="FFFFFF"/>
                          </a:solidFill>
                          <a:effectLst/>
                          <a:latin typeface="Century Schoolbook"/>
                        </a:rPr>
                        <a:t>DESPESA REALIZADA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1711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Schoolbook"/>
                        </a:rPr>
                        <a:t>VENCIMENTOS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Schoolbook"/>
                        </a:rPr>
                        <a:t>4.337.400,00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Schoolbook"/>
                        </a:rPr>
                        <a:t>4.337.400,00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Schoolbook"/>
                        </a:rPr>
                        <a:t>795.988,53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1711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Schoolbook"/>
                        </a:rPr>
                        <a:t>ENCARGOS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Schoolbook"/>
                        </a:rPr>
                        <a:t>1.387.800,00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Schoolbook"/>
                        </a:rPr>
                        <a:t>1.387.800,00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Schoolbook"/>
                        </a:rPr>
                        <a:t>327.752,87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1711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Schoolbook"/>
                        </a:rPr>
                        <a:t>MATERIAL DE CONSUMO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Schoolbook"/>
                        </a:rPr>
                        <a:t>150.000,00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Schoolbook"/>
                        </a:rPr>
                        <a:t>150.000,00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Schoolbook"/>
                        </a:rPr>
                        <a:t>24.952,71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1711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Schoolbook"/>
                        </a:rPr>
                        <a:t>SERVIÇOS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Schoolbook"/>
                        </a:rPr>
                        <a:t>176.600,00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Schoolbook"/>
                        </a:rPr>
                        <a:t>176.600,00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Schoolbook"/>
                        </a:rPr>
                        <a:t>10.584,49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1711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Schoolbook"/>
                        </a:rPr>
                        <a:t>AUXÍLIO ALIMENTAÇÃO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Schoolbook"/>
                        </a:rPr>
                        <a:t>223.200,00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Schoolbook"/>
                        </a:rPr>
                        <a:t>223.200,00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Schoolbook"/>
                        </a:rPr>
                        <a:t>60.170,67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1711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Schoolbook"/>
                        </a:rPr>
                        <a:t>AUXÍLIO TRANSPORTE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Schoolbook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Schoolbook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Schoolbook"/>
                        </a:rPr>
                        <a:t>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1711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Schoolbook"/>
                        </a:rPr>
                        <a:t>EQUIPAMENTOS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Schoolbook"/>
                        </a:rPr>
                        <a:t>90.000,00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Century Schoolbook"/>
                        </a:rPr>
                        <a:t>90.000,00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Schoolbook"/>
                        </a:rPr>
                        <a:t>4.900,00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41711"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Schoolbook"/>
                        </a:rPr>
                        <a:t>TOTAL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 Schoolbook"/>
                        </a:rPr>
                        <a:t>6.365.000,00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effectLst/>
                          <a:latin typeface="Century Schoolbook"/>
                        </a:rPr>
                        <a:t>6.365.000,00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Schoolbook"/>
                        </a:rPr>
                        <a:t>1.224.349,27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24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x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347</TotalTime>
  <Words>682</Words>
  <Application>Microsoft Office PowerPoint</Application>
  <PresentationFormat>Apresentação na tela (4:3)</PresentationFormat>
  <Paragraphs>108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Balcão Envidraçado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</dc:creator>
  <cp:lastModifiedBy>Usuário</cp:lastModifiedBy>
  <cp:revision>20</cp:revision>
  <dcterms:created xsi:type="dcterms:W3CDTF">2022-07-20T11:26:00Z</dcterms:created>
  <dcterms:modified xsi:type="dcterms:W3CDTF">2023-04-24T14:52:36Z</dcterms:modified>
</cp:coreProperties>
</file>